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3" r:id="rId3"/>
    <p:sldId id="264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CBF485-1206-43E8-839F-C6265BBF4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27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9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13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9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0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7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0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1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6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	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dirty="0">
                <a:solidFill>
                  <a:schemeClr val="folHlink"/>
                </a:solidFill>
              </a:rPr>
              <a:t>7</a:t>
            </a:r>
            <a:r>
              <a:rPr lang="en-US" altLang="en-US" sz="400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154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61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¿Tienes que estudiar para los exámenes?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Copia 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 dos mascotas.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¿________ tú mascotas también?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alumnos ______ a la tienda después de las clases. (ir)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Raúl y yo ________ a casa de nuestros abuelos. (ir)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76400" y="34290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tengo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219200" y="3962400"/>
            <a:ext cx="1312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Tienes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352800" y="4510088"/>
            <a:ext cx="798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van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884488" y="5500688"/>
            <a:ext cx="13128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vamos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  <p:bldP spid="20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Expresiones con el infinitivo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has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ending</a:t>
            </a:r>
            <a:r>
              <a:rPr lang="es-ES_tradnl" altLang="en-US" dirty="0" smtClean="0"/>
              <a:t> –AR</a:t>
            </a:r>
            <a:r>
              <a:rPr lang="es-ES_tradnl" altLang="en-US" dirty="0"/>
              <a:t>, -ER o –IR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conjugated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times,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found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-¿Qué </a:t>
            </a:r>
            <a:r>
              <a:rPr lang="es-ES_tradnl" altLang="en-US" b="1" dirty="0">
                <a:solidFill>
                  <a:srgbClr val="0066FF"/>
                </a:solidFill>
              </a:rPr>
              <a:t>desean</a:t>
            </a:r>
            <a:r>
              <a:rPr lang="es-ES_tradnl" altLang="en-US" dirty="0"/>
              <a:t> ustedes </a:t>
            </a:r>
            <a:r>
              <a:rPr lang="es-ES_tradnl" altLang="en-US" b="1" dirty="0">
                <a:solidFill>
                  <a:schemeClr val="folHlink"/>
                </a:solidFill>
              </a:rPr>
              <a:t>tomar</a:t>
            </a:r>
            <a:r>
              <a:rPr lang="es-ES_tradnl" altLang="en-US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dirty="0" smtClean="0"/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	-</a:t>
            </a:r>
            <a:r>
              <a:rPr lang="es-ES_tradnl" altLang="en-US" b="1" dirty="0" smtClean="0">
                <a:solidFill>
                  <a:srgbClr val="0066FF"/>
                </a:solidFill>
              </a:rPr>
              <a:t>Debes</a:t>
            </a:r>
            <a:r>
              <a:rPr lang="es-ES_tradnl" altLang="en-US" dirty="0" smtClean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estudiar</a:t>
            </a:r>
            <a:r>
              <a:rPr lang="es-ES_tradnl" altLang="en-US" dirty="0"/>
              <a:t> y </a:t>
            </a:r>
            <a:r>
              <a:rPr lang="es-ES_tradnl" altLang="en-US" b="1" dirty="0">
                <a:solidFill>
                  <a:schemeClr val="folHlink"/>
                </a:solidFill>
              </a:rPr>
              <a:t>aprender</a:t>
            </a:r>
            <a:r>
              <a:rPr lang="es-ES_tradnl" altLang="en-US" dirty="0"/>
              <a:t> más.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-Yo </a:t>
            </a:r>
            <a:r>
              <a:rPr lang="es-ES_tradnl" altLang="en-US" b="1" dirty="0">
                <a:solidFill>
                  <a:srgbClr val="0066FF"/>
                </a:solidFill>
              </a:rPr>
              <a:t>quiero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una hamburguesa.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5334000" y="4114800"/>
            <a:ext cx="2286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62200" y="4114800"/>
            <a:ext cx="38100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95400" y="4724400"/>
            <a:ext cx="30480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 flipV="1">
            <a:off x="5029200" y="4648200"/>
            <a:ext cx="22860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429000" y="4648200"/>
            <a:ext cx="6858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3000" y="4091970"/>
            <a:ext cx="15240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0066FF"/>
                </a:solidFill>
              </a:rPr>
              <a:t>Conjugated</a:t>
            </a:r>
            <a:endParaRPr lang="es-ES_tradnl" altLang="en-US" b="1" dirty="0" smtClean="0">
              <a:solidFill>
                <a:srgbClr val="0066FF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altLang="en-US" b="1" dirty="0" smtClean="0">
                <a:solidFill>
                  <a:srgbClr val="0066FF"/>
                </a:solidFill>
              </a:rPr>
              <a:t>        </a:t>
            </a:r>
            <a:r>
              <a:rPr lang="es-ES_tradnl" altLang="en-US" b="1" dirty="0" err="1" smtClean="0">
                <a:solidFill>
                  <a:srgbClr val="0066FF"/>
                </a:solidFill>
              </a:rPr>
              <a:t>verb</a:t>
            </a:r>
            <a:endParaRPr lang="es-ES_tradnl" altLang="en-US" b="1" dirty="0">
              <a:solidFill>
                <a:srgbClr val="0066FF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311650" y="4083050"/>
            <a:ext cx="14033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99CC00"/>
                </a:solidFill>
              </a:rPr>
              <a:t>Infinitive</a:t>
            </a:r>
            <a:r>
              <a:rPr lang="es-ES_tradnl" altLang="en-US" b="1" dirty="0" smtClean="0">
                <a:solidFill>
                  <a:srgbClr val="99CC00"/>
                </a:solidFill>
              </a:rPr>
              <a:t> </a:t>
            </a:r>
            <a:r>
              <a:rPr lang="es-ES_tradnl" altLang="en-US" b="1" dirty="0" err="1" smtClean="0">
                <a:solidFill>
                  <a:srgbClr val="99CC00"/>
                </a:solidFill>
              </a:rPr>
              <a:t>verb</a:t>
            </a:r>
            <a:endParaRPr lang="es-ES_tradnl" altLang="en-US" b="1" dirty="0">
              <a:solidFill>
                <a:srgbClr val="99CC00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28600" y="5105400"/>
            <a:ext cx="1752600" cy="990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28600" y="4495800"/>
            <a:ext cx="12954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3962400" y="4953000"/>
            <a:ext cx="40386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5486400" y="4572000"/>
            <a:ext cx="2514600" cy="381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4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ES_tradnl" altLang="en-US" dirty="0" err="1" smtClean="0"/>
              <a:t>Some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that</a:t>
            </a:r>
            <a:r>
              <a:rPr lang="es-ES_tradnl" altLang="en-US" dirty="0" smtClean="0"/>
              <a:t> 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infinitve</a:t>
            </a:r>
            <a:r>
              <a:rPr lang="es-ES_tradnl" altLang="en-US" dirty="0" smtClean="0"/>
              <a:t> are:</a:t>
            </a:r>
          </a:p>
          <a:p>
            <a:pPr marL="609600" indent="-609600">
              <a:buFontTx/>
              <a:buAutoNum type="arabicPeriod" startAt="3"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/>
              <a:t>Tener que-</a:t>
            </a:r>
            <a:r>
              <a:rPr lang="es-ES_tradnl" altLang="en-US" dirty="0"/>
              <a:t>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-ir a-</a:t>
            </a:r>
            <a:r>
              <a:rPr lang="es-ES_tradnl" altLang="en-US" i="1" dirty="0"/>
              <a:t> to </a:t>
            </a:r>
            <a:r>
              <a:rPr lang="es-ES_tradnl" altLang="en-US" i="1" dirty="0" err="1"/>
              <a:t>go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-acabar de-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just</a:t>
            </a:r>
            <a:r>
              <a:rPr lang="es-ES_tradnl" altLang="en-US" i="1" dirty="0"/>
              <a:t> (done </a:t>
            </a:r>
            <a:r>
              <a:rPr lang="es-ES_tradnl" altLang="en-US" i="1" dirty="0" err="1"/>
              <a:t>something</a:t>
            </a:r>
            <a:r>
              <a:rPr lang="es-ES_tradnl" altLang="en-US" i="1" dirty="0"/>
              <a:t>)</a:t>
            </a:r>
          </a:p>
          <a:p>
            <a:pPr marL="609600" indent="-609600">
              <a:buFontTx/>
              <a:buNone/>
            </a:pP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que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algo. 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Voy</a:t>
            </a:r>
            <a:r>
              <a:rPr lang="es-ES_tradnl" altLang="en-US" dirty="0"/>
              <a:t> a </a:t>
            </a:r>
            <a:r>
              <a:rPr lang="es-ES_tradnl" altLang="en-US" b="1" dirty="0">
                <a:solidFill>
                  <a:schemeClr val="folHlink"/>
                </a:solidFill>
              </a:rPr>
              <a:t>ir</a:t>
            </a:r>
            <a:r>
              <a:rPr lang="es-ES_tradnl" altLang="en-US" dirty="0"/>
              <a:t> a la cafetería.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-Yo no. </a:t>
            </a:r>
            <a:r>
              <a:rPr lang="es-ES_tradnl" altLang="en-US" b="1" dirty="0">
                <a:solidFill>
                  <a:srgbClr val="0066FF"/>
                </a:solidFill>
              </a:rPr>
              <a:t>Acabo</a:t>
            </a:r>
            <a:r>
              <a:rPr lang="es-ES_tradnl" altLang="en-US" dirty="0"/>
              <a:t> de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y no 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hambre.</a:t>
            </a:r>
          </a:p>
        </p:txBody>
      </p:sp>
    </p:spTree>
    <p:extLst>
      <p:ext uri="{BB962C8B-B14F-4D97-AF65-F5344CB8AC3E}">
        <p14:creationId xmlns:p14="http://schemas.microsoft.com/office/powerpoint/2010/main" val="184831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Copia y responde </a:t>
            </a:r>
            <a:r>
              <a:rPr lang="en-US" altLang="en-US" u="sng"/>
              <a:t>Ejercicio 10</a:t>
            </a:r>
            <a:r>
              <a:rPr lang="en-US" altLang="en-US"/>
              <a:t> p. 141 (1-6)</a:t>
            </a:r>
          </a:p>
          <a:p>
            <a:endParaRPr lang="en-US" altLang="en-US"/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WORKBOOK:</a:t>
            </a:r>
          </a:p>
          <a:p>
            <a:r>
              <a:rPr lang="en-US" altLang="en-US"/>
              <a:t>Completa p. 4.12-4.13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146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801 La fecha es el 7 de abril del 2014</vt:lpstr>
      <vt:lpstr>Expresiones con el infinitivo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8IM La fecha es el 22 de marzo del 2011</dc:title>
  <dc:creator>Helen Zumaeta</dc:creator>
  <cp:lastModifiedBy>Helen Zumaeta</cp:lastModifiedBy>
  <cp:revision>12</cp:revision>
  <dcterms:created xsi:type="dcterms:W3CDTF">2011-03-22T16:11:21Z</dcterms:created>
  <dcterms:modified xsi:type="dcterms:W3CDTF">2014-04-07T20:35:27Z</dcterms:modified>
</cp:coreProperties>
</file>